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57" r:id="rId3"/>
    <p:sldId id="282" r:id="rId4"/>
    <p:sldId id="281" r:id="rId5"/>
    <p:sldId id="271" r:id="rId6"/>
    <p:sldId id="273" r:id="rId7"/>
    <p:sldId id="275" r:id="rId8"/>
    <p:sldId id="276" r:id="rId9"/>
    <p:sldId id="272" r:id="rId10"/>
    <p:sldId id="277" r:id="rId11"/>
    <p:sldId id="278" r:id="rId12"/>
    <p:sldId id="280" r:id="rId13"/>
    <p:sldId id="274" r:id="rId14"/>
    <p:sldId id="279" r:id="rId15"/>
    <p:sldId id="289" r:id="rId16"/>
    <p:sldId id="291" r:id="rId17"/>
    <p:sldId id="290" r:id="rId18"/>
    <p:sldId id="292" r:id="rId19"/>
    <p:sldId id="293" r:id="rId20"/>
    <p:sldId id="284" r:id="rId21"/>
    <p:sldId id="294" r:id="rId22"/>
    <p:sldId id="285" r:id="rId23"/>
    <p:sldId id="286" r:id="rId24"/>
    <p:sldId id="288" r:id="rId25"/>
    <p:sldId id="287" r:id="rId26"/>
    <p:sldId id="300" r:id="rId27"/>
    <p:sldId id="295" r:id="rId28"/>
    <p:sldId id="296" r:id="rId29"/>
    <p:sldId id="297" r:id="rId30"/>
    <p:sldId id="299" r:id="rId31"/>
    <p:sldId id="298" r:id="rId3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824"/>
    <p:restoredTop sz="94192"/>
  </p:normalViewPr>
  <p:slideViewPr>
    <p:cSldViewPr snapToGrid="0" snapToObjects="1">
      <p:cViewPr varScale="1">
        <p:scale>
          <a:sx n="62" d="100"/>
          <a:sy n="62" d="100"/>
        </p:scale>
        <p:origin x="816" y="192"/>
      </p:cViewPr>
      <p:guideLst/>
    </p:cSldViewPr>
  </p:slideViewPr>
  <p:outlineViewPr>
    <p:cViewPr>
      <p:scale>
        <a:sx n="33" d="100"/>
        <a:sy n="33" d="100"/>
      </p:scale>
      <p:origin x="0" y="0"/>
    </p:cViewPr>
  </p:outlineViewPr>
  <p:notesTextViewPr>
    <p:cViewPr>
      <p:scale>
        <a:sx n="30" d="100"/>
        <a:sy n="3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9371788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602292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923834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0863304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445202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326692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345777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7500273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564775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9328037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050632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10227476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29696118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10408710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375297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7854972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8.png"/><Relationship Id="rId9" Type="http://schemas.openxmlformats.org/officeDocument/2006/relationships/image" Target="../media/image10.png"/></Relationships>
</file>

<file path=ppt/slides/_rels/slide1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7.png"/><Relationship Id="rId7"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9.png"/><Relationship Id="rId9"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11.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11.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dirty="0">
                <a:solidFill>
                  <a:srgbClr val="0070C0"/>
                </a:solidFill>
                <a:latin typeface="Gill Sans MT" panose="020B0502020104020203" pitchFamily="34" charset="77"/>
              </a:rPr>
              <a:t>Spring</a:t>
            </a:r>
            <a:r>
              <a:rPr dirty="0">
                <a:solidFill>
                  <a:srgbClr val="0070C0"/>
                </a:solidFill>
                <a:latin typeface="Gill Sans MT" panose="020B0502020104020203" pitchFamily="34" charset="77"/>
              </a:rPr>
              <a:t> Term 202</a:t>
            </a:r>
            <a:r>
              <a:rPr lang="en-GB" dirty="0">
                <a:solidFill>
                  <a:srgbClr val="0070C0"/>
                </a:solidFill>
                <a:latin typeface="Gill Sans MT" panose="020B0502020104020203" pitchFamily="34" charset="77"/>
              </a:rPr>
              <a:t>4</a:t>
            </a:r>
            <a:r>
              <a:rPr dirty="0">
                <a:solidFill>
                  <a:srgbClr val="0070C0"/>
                </a:solidFill>
                <a:latin typeface="Gill Sans MT" panose="020B0502020104020203" pitchFamily="34" charset="77"/>
              </a:rPr>
              <a:t> </a:t>
            </a: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5478633" y="3226831"/>
            <a:ext cx="6431248"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33</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dirty="0">
                <a:latin typeface="Gill Sans MT" panose="020B0502020104020203" pitchFamily="34" charset="77"/>
              </a:rPr>
              <a:t>20th May </a:t>
            </a:r>
            <a:r>
              <a:rPr dirty="0">
                <a:latin typeface="Gill Sans MT" panose="020B0502020104020203" pitchFamily="34" charset="77"/>
              </a:rPr>
              <a:t>202</a:t>
            </a:r>
            <a:r>
              <a:rPr lang="en-GB" dirty="0">
                <a:latin typeface="Gill Sans MT" panose="020B0502020104020203" pitchFamily="34" charset="77"/>
              </a:rPr>
              <a:t>4</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3">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89336" y="1309202"/>
            <a:ext cx="243977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exhale</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0" y="643554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latin typeface="Gill Sans MT" panose="020B0502020104020203" pitchFamily="34" charset="77"/>
              </a:rPr>
              <a:t>The entire class </a:t>
            </a:r>
            <a:r>
              <a:rPr lang="en-GB" b="1" dirty="0">
                <a:latin typeface="Gill Sans MT" panose="020B0502020104020203" pitchFamily="34" charset="77"/>
              </a:rPr>
              <a:t>exhaled</a:t>
            </a:r>
            <a:r>
              <a:rPr lang="en-GB" dirty="0">
                <a:latin typeface="Gill Sans MT" panose="020B0502020104020203" pitchFamily="34" charset="77"/>
              </a:rPr>
              <a:t> with relief after the test.</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330562"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(ex-hale)</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793563810"/>
              </p:ext>
            </p:extLst>
          </p:nvPr>
        </p:nvGraphicFramePr>
        <p:xfrm>
          <a:off x="5110" y="7558216"/>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655998878"/>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breathe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hold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male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breath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emit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keep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fail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out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TextBox 4">
            <a:extLst>
              <a:ext uri="{FF2B5EF4-FFF2-40B4-BE49-F238E27FC236}">
                <a16:creationId xmlns:a16="http://schemas.microsoft.com/office/drawing/2014/main" id="{1324B444-83FF-E056-6138-B8E50E39468C}"/>
              </a:ext>
            </a:extLst>
          </p:cNvPr>
          <p:cNvSpPr txBox="1"/>
          <p:nvPr/>
        </p:nvSpPr>
        <p:spPr>
          <a:xfrm>
            <a:off x="713312" y="4516961"/>
            <a:ext cx="6541655"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When you exhale, you breathe out the air that is in your lungs.</a:t>
            </a:r>
          </a:p>
        </p:txBody>
      </p:sp>
      <p:pic>
        <p:nvPicPr>
          <p:cNvPr id="3" name="Picture 2">
            <a:extLst>
              <a:ext uri="{FF2B5EF4-FFF2-40B4-BE49-F238E27FC236}">
                <a16:creationId xmlns:a16="http://schemas.microsoft.com/office/drawing/2014/main" id="{C7D99C13-EAE6-15DA-2B75-B4C5BC9E035F}"/>
              </a:ext>
            </a:extLst>
          </p:cNvPr>
          <p:cNvPicPr>
            <a:picLocks noChangeAspect="1"/>
          </p:cNvPicPr>
          <p:nvPr/>
        </p:nvPicPr>
        <p:blipFill>
          <a:blip r:embed="rId4"/>
          <a:stretch>
            <a:fillRect/>
          </a:stretch>
        </p:blipFill>
        <p:spPr>
          <a:xfrm>
            <a:off x="8711712" y="2587319"/>
            <a:ext cx="3251200" cy="3251200"/>
          </a:xfrm>
          <a:prstGeom prst="rect">
            <a:avLst/>
          </a:prstGeom>
        </p:spPr>
      </p:pic>
    </p:spTree>
    <p:extLst>
      <p:ext uri="{BB962C8B-B14F-4D97-AF65-F5344CB8AC3E}">
        <p14:creationId xmlns:p14="http://schemas.microsoft.com/office/powerpoint/2010/main" val="398817497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56460" y="1309202"/>
            <a:ext cx="2505494"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foolish</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5" name="The was a tear in Freddie’s new school jumper."/>
          <p:cNvSpPr txBox="1"/>
          <p:nvPr/>
        </p:nvSpPr>
        <p:spPr>
          <a:xfrm>
            <a:off x="0" y="6484643"/>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solidFill>
                  <a:schemeClr val="accent2"/>
                </a:solidFill>
                <a:latin typeface="Gill Sans MT" panose="020B0502020104020203" pitchFamily="34" charset="77"/>
              </a:rPr>
              <a:t>Andrea made a </a:t>
            </a:r>
            <a:r>
              <a:rPr lang="en-GB" sz="4000" b="1" dirty="0">
                <a:solidFill>
                  <a:schemeClr val="accent2"/>
                </a:solidFill>
                <a:latin typeface="Gill Sans MT" panose="020B0502020104020203" pitchFamily="34" charset="77"/>
              </a:rPr>
              <a:t>foolish</a:t>
            </a:r>
            <a:r>
              <a:rPr lang="en-GB" sz="4000" dirty="0">
                <a:solidFill>
                  <a:schemeClr val="accent2"/>
                </a:solidFill>
                <a:latin typeface="Gill Sans MT" panose="020B0502020104020203" pitchFamily="34" charset="77"/>
              </a:rPr>
              <a:t> mistake in the science lesson.</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fool-ish</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317162" y="-5897186"/>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073303914"/>
              </p:ext>
            </p:extLst>
          </p:nvPr>
        </p:nvGraphicFramePr>
        <p:xfrm>
          <a:off x="5110" y="7557242"/>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445892699"/>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crazy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balanced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coolish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risk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silly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sensible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a:extLst>
              <a:ext uri="{FF2B5EF4-FFF2-40B4-BE49-F238E27FC236}">
                <a16:creationId xmlns:a16="http://schemas.microsoft.com/office/drawing/2014/main" id="{33370A5B-26A3-C1A2-7965-11802821FCB5}"/>
              </a:ext>
            </a:extLst>
          </p:cNvPr>
          <p:cNvPicPr>
            <a:picLocks noChangeAspect="1"/>
          </p:cNvPicPr>
          <p:nvPr/>
        </p:nvPicPr>
        <p:blipFill>
          <a:blip r:embed="rId4"/>
          <a:stretch>
            <a:fillRect/>
          </a:stretch>
        </p:blipFill>
        <p:spPr>
          <a:xfrm>
            <a:off x="8164734" y="2609715"/>
            <a:ext cx="3251200" cy="3251200"/>
          </a:xfrm>
          <a:prstGeom prst="rect">
            <a:avLst/>
          </a:prstGeom>
        </p:spPr>
      </p:pic>
      <p:sp>
        <p:nvSpPr>
          <p:cNvPr id="5" name="TextBox 4">
            <a:extLst>
              <a:ext uri="{FF2B5EF4-FFF2-40B4-BE49-F238E27FC236}">
                <a16:creationId xmlns:a16="http://schemas.microsoft.com/office/drawing/2014/main" id="{687B4066-F31E-8400-5CD0-F1EE680C2D89}"/>
              </a:ext>
            </a:extLst>
          </p:cNvPr>
          <p:cNvSpPr txBox="1"/>
          <p:nvPr/>
        </p:nvSpPr>
        <p:spPr>
          <a:xfrm>
            <a:off x="523253" y="4268739"/>
            <a:ext cx="6674948"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If someone’s behaviour or action is foolish, it is not sensible and shows a lack of good judgement.</a:t>
            </a:r>
          </a:p>
        </p:txBody>
      </p:sp>
    </p:spTree>
    <p:extLst>
      <p:ext uri="{BB962C8B-B14F-4D97-AF65-F5344CB8AC3E}">
        <p14:creationId xmlns:p14="http://schemas.microsoft.com/office/powerpoint/2010/main" val="2605260247"/>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307380" y="1339979"/>
            <a:ext cx="1777731"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habit</a:t>
            </a:r>
            <a:endParaRPr sz="7200"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748340" y="4346946"/>
            <a:ext cx="6991756"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A habit is something that you do often or regularly.</a:t>
            </a:r>
          </a:p>
        </p:txBody>
      </p:sp>
      <p:sp>
        <p:nvSpPr>
          <p:cNvPr id="155" name="The was a tear in Freddie’s new school jumper."/>
          <p:cNvSpPr txBox="1"/>
          <p:nvPr/>
        </p:nvSpPr>
        <p:spPr>
          <a:xfrm>
            <a:off x="5112" y="6554768"/>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Sade had a bad </a:t>
            </a:r>
            <a:r>
              <a:rPr lang="en-GB" sz="4000" b="1" dirty="0">
                <a:latin typeface="Gill Sans MT" panose="020B0502020104020203" pitchFamily="34" charset="77"/>
              </a:rPr>
              <a:t>habit</a:t>
            </a:r>
            <a:r>
              <a:rPr lang="en-GB" sz="4000" dirty="0">
                <a:latin typeface="Gill Sans MT" panose="020B0502020104020203" pitchFamily="34" charset="77"/>
              </a:rPr>
              <a:t> of tapping her pencil on the desk.</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40153"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hab-it</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036293078"/>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608978">
                  <a:extLst>
                    <a:ext uri="{9D8B030D-6E8A-4147-A177-3AD203B41FA5}">
                      <a16:colId xmlns:a16="http://schemas.microsoft.com/office/drawing/2014/main" val="3334831431"/>
                    </a:ext>
                  </a:extLst>
                </a:gridCol>
                <a:gridCol w="259089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routine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rabbit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enduring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pattern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out of</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767B8C48-5894-0E80-0C90-2F0137485AED}"/>
              </a:ext>
            </a:extLst>
          </p:cNvPr>
          <p:cNvPicPr>
            <a:picLocks noChangeAspect="1"/>
          </p:cNvPicPr>
          <p:nvPr/>
        </p:nvPicPr>
        <p:blipFill>
          <a:blip r:embed="rId4"/>
          <a:stretch>
            <a:fillRect/>
          </a:stretch>
        </p:blipFill>
        <p:spPr>
          <a:xfrm>
            <a:off x="8608049" y="2756556"/>
            <a:ext cx="3251200" cy="3251200"/>
          </a:xfrm>
          <a:prstGeom prst="rect">
            <a:avLst/>
          </a:prstGeom>
        </p:spPr>
      </p:pic>
    </p:spTree>
    <p:extLst>
      <p:ext uri="{BB962C8B-B14F-4D97-AF65-F5344CB8AC3E}">
        <p14:creationId xmlns:p14="http://schemas.microsoft.com/office/powerpoint/2010/main" val="3272518309"/>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09957" y="1309202"/>
            <a:ext cx="259846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jealous</a:t>
            </a:r>
            <a:endParaRPr dirty="0">
              <a:latin typeface="Gill Sans MT" panose="020B0502020104020203" pitchFamily="34" charset="77"/>
            </a:endParaRPr>
          </a:p>
        </p:txBody>
      </p:sp>
      <p:sp>
        <p:nvSpPr>
          <p:cNvPr id="152" name="Definition:"/>
          <p:cNvSpPr txBox="1"/>
          <p:nvPr/>
        </p:nvSpPr>
        <p:spPr>
          <a:xfrm>
            <a:off x="2217173" y="3109482"/>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(adjective)</a:t>
            </a:r>
            <a:endParaRPr dirty="0">
              <a:latin typeface="Gill Sans MT" panose="020B0502020104020203" pitchFamily="34" charset="77"/>
            </a:endParaRPr>
          </a:p>
        </p:txBody>
      </p:sp>
      <p:sp>
        <p:nvSpPr>
          <p:cNvPr id="155" name="The was a tear in Freddie’s new school jumper."/>
          <p:cNvSpPr txBox="1"/>
          <p:nvPr/>
        </p:nvSpPr>
        <p:spPr>
          <a:xfrm>
            <a:off x="5112" y="6519515"/>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latin typeface="Gill Sans MT" panose="020B0502020104020203" pitchFamily="34" charset="77"/>
              </a:rPr>
              <a:t>Danial was </a:t>
            </a:r>
            <a:r>
              <a:rPr lang="en-GB" b="1" dirty="0">
                <a:latin typeface="Gill Sans MT" panose="020B0502020104020203" pitchFamily="34" charset="77"/>
              </a:rPr>
              <a:t>jealous</a:t>
            </a:r>
            <a:r>
              <a:rPr lang="en-GB" dirty="0">
                <a:latin typeface="Gill Sans MT" panose="020B0502020104020203" pitchFamily="34" charset="77"/>
              </a:rPr>
              <a:t> of Harper’s presentation.</a:t>
            </a:r>
            <a:endParaRPr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jeal-ous</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49A1BEAE-8459-14B6-D6FA-010E1FD5E42B}"/>
              </a:ext>
            </a:extLst>
          </p:cNvPr>
          <p:cNvGraphicFramePr>
            <a:graphicFrameLocks noGrp="1"/>
          </p:cNvGraphicFramePr>
          <p:nvPr>
            <p:extLst>
              <p:ext uri="{D42A27DB-BD31-4B8C-83A1-F6EECF244321}">
                <p14:modId xmlns:p14="http://schemas.microsoft.com/office/powerpoint/2010/main" val="4176694408"/>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resentful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calm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zealous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very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envious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unworried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insanely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Grasshopper Word of the Day">
            <a:extLst>
              <a:ext uri="{FF2B5EF4-FFF2-40B4-BE49-F238E27FC236}">
                <a16:creationId xmlns:a16="http://schemas.microsoft.com/office/drawing/2014/main" id="{A7C45D5F-2BE5-F24B-6766-14BF74A509EA}"/>
              </a:ext>
            </a:extLst>
          </p:cNvPr>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4" name="TextBox 3">
            <a:extLst>
              <a:ext uri="{FF2B5EF4-FFF2-40B4-BE49-F238E27FC236}">
                <a16:creationId xmlns:a16="http://schemas.microsoft.com/office/drawing/2014/main" id="{5E226A78-4C0F-6B72-2DDC-3FD9AC9A8C52}"/>
              </a:ext>
            </a:extLst>
          </p:cNvPr>
          <p:cNvSpPr txBox="1"/>
          <p:nvPr/>
        </p:nvSpPr>
        <p:spPr>
          <a:xfrm>
            <a:off x="579987" y="3993715"/>
            <a:ext cx="7268907"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you are jealous of another person's possessions or qualities, you feel angry or bitter because you do not have them.</a:t>
            </a:r>
          </a:p>
        </p:txBody>
      </p:sp>
      <p:pic>
        <p:nvPicPr>
          <p:cNvPr id="2" name="Picture 1">
            <a:extLst>
              <a:ext uri="{FF2B5EF4-FFF2-40B4-BE49-F238E27FC236}">
                <a16:creationId xmlns:a16="http://schemas.microsoft.com/office/drawing/2014/main" id="{A275625C-9009-1A07-D0F1-DB297596F79D}"/>
              </a:ext>
            </a:extLst>
          </p:cNvPr>
          <p:cNvPicPr>
            <a:picLocks noChangeAspect="1"/>
          </p:cNvPicPr>
          <p:nvPr/>
        </p:nvPicPr>
        <p:blipFill>
          <a:blip r:embed="rId4"/>
          <a:stretch>
            <a:fillRect/>
          </a:stretch>
        </p:blipFill>
        <p:spPr>
          <a:xfrm>
            <a:off x="8472945" y="2768079"/>
            <a:ext cx="3251200" cy="3251200"/>
          </a:xfrm>
          <a:prstGeom prst="rect">
            <a:avLst/>
          </a:prstGeom>
        </p:spPr>
      </p:pic>
    </p:spTree>
    <p:extLst>
      <p:ext uri="{BB962C8B-B14F-4D97-AF65-F5344CB8AC3E}">
        <p14:creationId xmlns:p14="http://schemas.microsoft.com/office/powerpoint/2010/main" val="4250856050"/>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79699" y="1309202"/>
            <a:ext cx="2459006"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plunge</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372570" y="6402314"/>
            <a:ext cx="12172307"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Theo </a:t>
            </a:r>
            <a:r>
              <a:rPr lang="en-GB" sz="4000" b="1" dirty="0">
                <a:latin typeface="Gill Sans MT" panose="020B0502020104020203" pitchFamily="34" charset="77"/>
              </a:rPr>
              <a:t>plunged </a:t>
            </a:r>
            <a:r>
              <a:rPr lang="en-GB" sz="4000" dirty="0">
                <a:latin typeface="Gill Sans MT" panose="020B0502020104020203" pitchFamily="34" charset="77"/>
              </a:rPr>
              <a:t>into the maths problems.</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plunge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611597499"/>
              </p:ext>
            </p:extLst>
          </p:nvPr>
        </p:nvGraphicFramePr>
        <p:xfrm>
          <a:off x="5110" y="7579393"/>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108890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dip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rise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grunge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hurtle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ascend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sponge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river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104110E2-4867-4C9D-30F7-002FC7E03208}"/>
              </a:ext>
            </a:extLst>
          </p:cNvPr>
          <p:cNvSpPr txBox="1"/>
          <p:nvPr/>
        </p:nvSpPr>
        <p:spPr>
          <a:xfrm>
            <a:off x="174635" y="3791376"/>
            <a:ext cx="7238833"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something or someone plunges in a particular direction, especially into water, they fall, rush, or throw themselves in that direction.</a:t>
            </a:r>
          </a:p>
        </p:txBody>
      </p:sp>
      <p:pic>
        <p:nvPicPr>
          <p:cNvPr id="5" name="Picture 4">
            <a:extLst>
              <a:ext uri="{FF2B5EF4-FFF2-40B4-BE49-F238E27FC236}">
                <a16:creationId xmlns:a16="http://schemas.microsoft.com/office/drawing/2014/main" id="{2954DA11-8CE8-E172-BAF2-02DE02694122}"/>
              </a:ext>
            </a:extLst>
          </p:cNvPr>
          <p:cNvPicPr>
            <a:picLocks noChangeAspect="1"/>
          </p:cNvPicPr>
          <p:nvPr/>
        </p:nvPicPr>
        <p:blipFill>
          <a:blip r:embed="rId4"/>
          <a:stretch>
            <a:fillRect/>
          </a:stretch>
        </p:blipFill>
        <p:spPr>
          <a:xfrm>
            <a:off x="8848814" y="2599694"/>
            <a:ext cx="3251200" cy="3251200"/>
          </a:xfrm>
          <a:prstGeom prst="rect">
            <a:avLst/>
          </a:prstGeom>
        </p:spPr>
      </p:pic>
    </p:spTree>
    <p:extLst>
      <p:ext uri="{BB962C8B-B14F-4D97-AF65-F5344CB8AC3E}">
        <p14:creationId xmlns:p14="http://schemas.microsoft.com/office/powerpoint/2010/main" val="442767799"/>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71171867"/>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fancy</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laugh</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ignore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noisy</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154659511"/>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exhale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habit</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foolish</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plunge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90387" y="-389685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548640548"/>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fancy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fortnight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ignore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laugh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noisy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4213865750"/>
              </p:ext>
            </p:extLst>
          </p:nvPr>
        </p:nvGraphicFramePr>
        <p:xfrm>
          <a:off x="5307795" y="1251704"/>
          <a:ext cx="4826233" cy="7695072"/>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A *** is a period of two weeks.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A *** person or thing makes a lot of loud or unpleasant noise.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When you ***, you make a sound with your throat while smiling and show </a:t>
                      </a:r>
                    </a:p>
                    <a:p>
                      <a:r>
                        <a:rPr lang="en-GB" sz="2000" dirty="0">
                          <a:latin typeface="Gill Sans MT" panose="020B0502020104020203" pitchFamily="34" charset="77"/>
                        </a:rPr>
                        <a:t>that you are happy or amused.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 something, you want to have it or to do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 someone or something, you pay no attention to them.</a:t>
                      </a:r>
                    </a:p>
                    <a:p>
                      <a:endPar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2" name="Picture 1">
            <a:extLst>
              <a:ext uri="{FF2B5EF4-FFF2-40B4-BE49-F238E27FC236}">
                <a16:creationId xmlns:a16="http://schemas.microsoft.com/office/drawing/2014/main" id="{424623F8-294A-5948-B023-895FDBB4B982}"/>
              </a:ext>
            </a:extLst>
          </p:cNvPr>
          <p:cNvPicPr>
            <a:picLocks noChangeAspect="1"/>
          </p:cNvPicPr>
          <p:nvPr/>
        </p:nvPicPr>
        <p:blipFill>
          <a:blip r:embed="rId5"/>
          <a:stretch>
            <a:fillRect/>
          </a:stretch>
        </p:blipFill>
        <p:spPr>
          <a:xfrm>
            <a:off x="11125219" y="6571913"/>
            <a:ext cx="933589" cy="933589"/>
          </a:xfrm>
          <a:prstGeom prst="rect">
            <a:avLst/>
          </a:prstGeom>
        </p:spPr>
      </p:pic>
      <p:pic>
        <p:nvPicPr>
          <p:cNvPr id="3" name="Picture 2">
            <a:extLst>
              <a:ext uri="{FF2B5EF4-FFF2-40B4-BE49-F238E27FC236}">
                <a16:creationId xmlns:a16="http://schemas.microsoft.com/office/drawing/2014/main" id="{BFC5FC2B-F7A0-5AB4-58C6-79EDAD8441DA}"/>
              </a:ext>
            </a:extLst>
          </p:cNvPr>
          <p:cNvPicPr>
            <a:picLocks noChangeAspect="1"/>
          </p:cNvPicPr>
          <p:nvPr/>
        </p:nvPicPr>
        <p:blipFill>
          <a:blip r:embed="rId6"/>
          <a:stretch>
            <a:fillRect/>
          </a:stretch>
        </p:blipFill>
        <p:spPr>
          <a:xfrm>
            <a:off x="11098242" y="2879979"/>
            <a:ext cx="933590" cy="933590"/>
          </a:xfrm>
          <a:prstGeom prst="rect">
            <a:avLst/>
          </a:prstGeom>
        </p:spPr>
      </p:pic>
      <p:pic>
        <p:nvPicPr>
          <p:cNvPr id="6" name="Picture 5">
            <a:extLst>
              <a:ext uri="{FF2B5EF4-FFF2-40B4-BE49-F238E27FC236}">
                <a16:creationId xmlns:a16="http://schemas.microsoft.com/office/drawing/2014/main" id="{E43DBC70-3A48-21A3-100A-E6D10D060D78}"/>
              </a:ext>
            </a:extLst>
          </p:cNvPr>
          <p:cNvPicPr>
            <a:picLocks noChangeAspect="1"/>
          </p:cNvPicPr>
          <p:nvPr/>
        </p:nvPicPr>
        <p:blipFill>
          <a:blip r:embed="rId7"/>
          <a:stretch>
            <a:fillRect/>
          </a:stretch>
        </p:blipFill>
        <p:spPr>
          <a:xfrm>
            <a:off x="10998032" y="5255603"/>
            <a:ext cx="1031127" cy="1031127"/>
          </a:xfrm>
          <a:prstGeom prst="rect">
            <a:avLst/>
          </a:prstGeom>
        </p:spPr>
      </p:pic>
      <p:pic>
        <p:nvPicPr>
          <p:cNvPr id="7" name="Picture 6">
            <a:extLst>
              <a:ext uri="{FF2B5EF4-FFF2-40B4-BE49-F238E27FC236}">
                <a16:creationId xmlns:a16="http://schemas.microsoft.com/office/drawing/2014/main" id="{48469C07-4DD9-5260-CA5D-60AADF58BE20}"/>
              </a:ext>
            </a:extLst>
          </p:cNvPr>
          <p:cNvPicPr>
            <a:picLocks noChangeAspect="1"/>
          </p:cNvPicPr>
          <p:nvPr/>
        </p:nvPicPr>
        <p:blipFill>
          <a:blip r:embed="rId8"/>
          <a:stretch>
            <a:fillRect/>
          </a:stretch>
        </p:blipFill>
        <p:spPr>
          <a:xfrm>
            <a:off x="11000220" y="3991409"/>
            <a:ext cx="1010571" cy="1010571"/>
          </a:xfrm>
          <a:prstGeom prst="rect">
            <a:avLst/>
          </a:prstGeom>
        </p:spPr>
      </p:pic>
      <p:pic>
        <p:nvPicPr>
          <p:cNvPr id="8" name="Picture 7">
            <a:extLst>
              <a:ext uri="{FF2B5EF4-FFF2-40B4-BE49-F238E27FC236}">
                <a16:creationId xmlns:a16="http://schemas.microsoft.com/office/drawing/2014/main" id="{3EFFB6D3-171B-F10C-DD7A-411BA146E3AE}"/>
              </a:ext>
            </a:extLst>
          </p:cNvPr>
          <p:cNvPicPr>
            <a:picLocks noChangeAspect="1"/>
          </p:cNvPicPr>
          <p:nvPr/>
        </p:nvPicPr>
        <p:blipFill>
          <a:blip r:embed="rId9"/>
          <a:stretch>
            <a:fillRect/>
          </a:stretch>
        </p:blipFill>
        <p:spPr>
          <a:xfrm>
            <a:off x="11040910" y="7859802"/>
            <a:ext cx="846343" cy="846343"/>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3504100388"/>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exhale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foolish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habit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jealous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plunge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3078113820"/>
              </p:ext>
            </p:extLst>
          </p:nvPr>
        </p:nvGraphicFramePr>
        <p:xfrm>
          <a:off x="5307795" y="1251704"/>
          <a:ext cx="4826233" cy="7695072"/>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someone's behaviour or action is ***, it is not sensible and shows a lack of good judgment.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are *** of another person's possessions or qualities, you feel angry or bitter because you do not have them.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When you ***, you breathe out the air that is in your lungs.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something or someone *** in a particular direction, especially into water, they fall, rush, or throw themselves in that direction.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A *** is something that you do often or regularly.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2" name="Picture 1">
            <a:extLst>
              <a:ext uri="{FF2B5EF4-FFF2-40B4-BE49-F238E27FC236}">
                <a16:creationId xmlns:a16="http://schemas.microsoft.com/office/drawing/2014/main" id="{E504976A-4E25-41C6-8308-89FCBA785A15}"/>
              </a:ext>
            </a:extLst>
          </p:cNvPr>
          <p:cNvPicPr>
            <a:picLocks noChangeAspect="1"/>
          </p:cNvPicPr>
          <p:nvPr/>
        </p:nvPicPr>
        <p:blipFill>
          <a:blip r:embed="rId5"/>
          <a:stretch>
            <a:fillRect/>
          </a:stretch>
        </p:blipFill>
        <p:spPr>
          <a:xfrm>
            <a:off x="11113692" y="5352690"/>
            <a:ext cx="924928" cy="924928"/>
          </a:xfrm>
          <a:prstGeom prst="rect">
            <a:avLst/>
          </a:prstGeom>
        </p:spPr>
      </p:pic>
      <p:pic>
        <p:nvPicPr>
          <p:cNvPr id="3" name="Picture 2">
            <a:extLst>
              <a:ext uri="{FF2B5EF4-FFF2-40B4-BE49-F238E27FC236}">
                <a16:creationId xmlns:a16="http://schemas.microsoft.com/office/drawing/2014/main" id="{5AA4E299-83D8-DF05-0FFD-09F171A5EB73}"/>
              </a:ext>
            </a:extLst>
          </p:cNvPr>
          <p:cNvPicPr>
            <a:picLocks noChangeAspect="1"/>
          </p:cNvPicPr>
          <p:nvPr/>
        </p:nvPicPr>
        <p:blipFill>
          <a:blip r:embed="rId6"/>
          <a:stretch>
            <a:fillRect/>
          </a:stretch>
        </p:blipFill>
        <p:spPr>
          <a:xfrm>
            <a:off x="11033850" y="2672888"/>
            <a:ext cx="962212" cy="962212"/>
          </a:xfrm>
          <a:prstGeom prst="rect">
            <a:avLst/>
          </a:prstGeom>
        </p:spPr>
      </p:pic>
      <p:pic>
        <p:nvPicPr>
          <p:cNvPr id="5" name="Picture 4">
            <a:extLst>
              <a:ext uri="{FF2B5EF4-FFF2-40B4-BE49-F238E27FC236}">
                <a16:creationId xmlns:a16="http://schemas.microsoft.com/office/drawing/2014/main" id="{D6485A2E-58DE-5507-591F-DF3A01DA6996}"/>
              </a:ext>
            </a:extLst>
          </p:cNvPr>
          <p:cNvPicPr>
            <a:picLocks noChangeAspect="1"/>
          </p:cNvPicPr>
          <p:nvPr/>
        </p:nvPicPr>
        <p:blipFill>
          <a:blip r:embed="rId7"/>
          <a:stretch>
            <a:fillRect/>
          </a:stretch>
        </p:blipFill>
        <p:spPr>
          <a:xfrm>
            <a:off x="11173654" y="8148048"/>
            <a:ext cx="682603" cy="682603"/>
          </a:xfrm>
          <a:prstGeom prst="rect">
            <a:avLst/>
          </a:prstGeom>
        </p:spPr>
      </p:pic>
      <p:pic>
        <p:nvPicPr>
          <p:cNvPr id="6" name="Picture 5">
            <a:extLst>
              <a:ext uri="{FF2B5EF4-FFF2-40B4-BE49-F238E27FC236}">
                <a16:creationId xmlns:a16="http://schemas.microsoft.com/office/drawing/2014/main" id="{AE189D8D-9788-326D-164F-DE7EBFDA8E8B}"/>
              </a:ext>
            </a:extLst>
          </p:cNvPr>
          <p:cNvPicPr>
            <a:picLocks noChangeAspect="1"/>
          </p:cNvPicPr>
          <p:nvPr/>
        </p:nvPicPr>
        <p:blipFill>
          <a:blip r:embed="rId8"/>
          <a:stretch>
            <a:fillRect/>
          </a:stretch>
        </p:blipFill>
        <p:spPr>
          <a:xfrm>
            <a:off x="11090415" y="3940722"/>
            <a:ext cx="920376" cy="920376"/>
          </a:xfrm>
          <a:prstGeom prst="rect">
            <a:avLst/>
          </a:prstGeom>
        </p:spPr>
      </p:pic>
      <p:pic>
        <p:nvPicPr>
          <p:cNvPr id="7" name="Picture 6">
            <a:extLst>
              <a:ext uri="{FF2B5EF4-FFF2-40B4-BE49-F238E27FC236}">
                <a16:creationId xmlns:a16="http://schemas.microsoft.com/office/drawing/2014/main" id="{0723161D-6621-7FFE-3923-A67027B1E192}"/>
              </a:ext>
            </a:extLst>
          </p:cNvPr>
          <p:cNvPicPr>
            <a:picLocks noChangeAspect="1"/>
          </p:cNvPicPr>
          <p:nvPr/>
        </p:nvPicPr>
        <p:blipFill>
          <a:blip r:embed="rId9"/>
          <a:stretch>
            <a:fillRect/>
          </a:stretch>
        </p:blipFill>
        <p:spPr>
          <a:xfrm>
            <a:off x="11077833" y="6497444"/>
            <a:ext cx="1082662" cy="1082662"/>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34" name="office"/>
          <p:cNvSpPr txBox="1"/>
          <p:nvPr/>
        </p:nvSpPr>
        <p:spPr>
          <a:xfrm>
            <a:off x="2448557" y="3993661"/>
            <a:ext cx="2701060"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fortnight</a:t>
            </a:r>
            <a:endParaRPr dirty="0">
              <a:latin typeface="Gill Sans MT" panose="020B0502020104020203" pitchFamily="34" charset="77"/>
            </a:endParaRPr>
          </a:p>
        </p:txBody>
      </p:sp>
      <p:sp>
        <p:nvSpPr>
          <p:cNvPr id="135" name="spare"/>
          <p:cNvSpPr txBox="1"/>
          <p:nvPr/>
        </p:nvSpPr>
        <p:spPr>
          <a:xfrm>
            <a:off x="2887743" y="4824209"/>
            <a:ext cx="198131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ignore</a:t>
            </a:r>
            <a:endParaRPr b="1" dirty="0">
              <a:latin typeface="Gill Sans MT" panose="020B0502020104020203" pitchFamily="34" charset="77"/>
              <a:sym typeface="American Typewriter"/>
            </a:endParaRPr>
          </a:p>
        </p:txBody>
      </p:sp>
      <p:sp>
        <p:nvSpPr>
          <p:cNvPr id="136" name="chipped"/>
          <p:cNvSpPr txBox="1"/>
          <p:nvPr/>
        </p:nvSpPr>
        <p:spPr>
          <a:xfrm>
            <a:off x="2959112" y="5769060"/>
            <a:ext cx="167994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laugh</a:t>
            </a:r>
            <a:endParaRPr dirty="0">
              <a:latin typeface="Gill Sans MT" panose="020B0502020104020203" pitchFamily="34" charset="77"/>
            </a:endParaRPr>
          </a:p>
        </p:txBody>
      </p:sp>
      <p:sp>
        <p:nvSpPr>
          <p:cNvPr id="137" name="lift"/>
          <p:cNvSpPr txBox="1"/>
          <p:nvPr/>
        </p:nvSpPr>
        <p:spPr>
          <a:xfrm>
            <a:off x="2998386" y="6639612"/>
            <a:ext cx="1601400"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noisy</a:t>
            </a:r>
            <a:endParaRPr dirty="0">
              <a:latin typeface="Gill Sans MT" panose="020B0502020104020203" pitchFamily="34" charset="77"/>
            </a:endParaRPr>
          </a:p>
        </p:txBody>
      </p:sp>
      <p:sp>
        <p:nvSpPr>
          <p:cNvPr id="138" name="mutter"/>
          <p:cNvSpPr txBox="1"/>
          <p:nvPr/>
        </p:nvSpPr>
        <p:spPr>
          <a:xfrm>
            <a:off x="8197125" y="3941031"/>
            <a:ext cx="201337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foolish</a:t>
            </a:r>
            <a:endParaRPr b="1" dirty="0">
              <a:latin typeface="Gill Sans MT" panose="020B0502020104020203" pitchFamily="34" charset="77"/>
              <a:sym typeface="American Typewriter"/>
            </a:endParaRPr>
          </a:p>
        </p:txBody>
      </p:sp>
      <p:sp>
        <p:nvSpPr>
          <p:cNvPr id="139" name="unveil"/>
          <p:cNvSpPr txBox="1"/>
          <p:nvPr/>
        </p:nvSpPr>
        <p:spPr>
          <a:xfrm>
            <a:off x="8138638" y="5755144"/>
            <a:ext cx="213039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jealous</a:t>
            </a:r>
            <a:endParaRPr dirty="0">
              <a:latin typeface="Gill Sans MT" panose="020B0502020104020203" pitchFamily="34" charset="77"/>
              <a:sym typeface="American Typewriter"/>
            </a:endParaRPr>
          </a:p>
        </p:txBody>
      </p:sp>
      <p:sp>
        <p:nvSpPr>
          <p:cNvPr id="140" name="tolerate"/>
          <p:cNvSpPr txBox="1"/>
          <p:nvPr/>
        </p:nvSpPr>
        <p:spPr>
          <a:xfrm>
            <a:off x="8210328" y="3084728"/>
            <a:ext cx="201176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exhale</a:t>
            </a:r>
            <a:endParaRPr dirty="0">
              <a:latin typeface="Gill Sans MT" panose="020B0502020104020203" pitchFamily="34" charset="77"/>
            </a:endParaRPr>
          </a:p>
        </p:txBody>
      </p:sp>
      <p:sp>
        <p:nvSpPr>
          <p:cNvPr id="141" name="fixation"/>
          <p:cNvSpPr txBox="1"/>
          <p:nvPr/>
        </p:nvSpPr>
        <p:spPr>
          <a:xfrm>
            <a:off x="8418726" y="4824210"/>
            <a:ext cx="159498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habit</a:t>
            </a:r>
            <a:endParaRPr dirty="0">
              <a:latin typeface="Gill Sans MT" panose="020B0502020104020203" pitchFamily="34" charset="77"/>
            </a:endParaRPr>
          </a:p>
        </p:txBody>
      </p:sp>
      <p:sp>
        <p:nvSpPr>
          <p:cNvPr id="142" name="rustle"/>
          <p:cNvSpPr txBox="1"/>
          <p:nvPr/>
        </p:nvSpPr>
        <p:spPr>
          <a:xfrm>
            <a:off x="8186285" y="6620562"/>
            <a:ext cx="205985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plunge</a:t>
            </a:r>
            <a:endParaRPr b="1" dirty="0">
              <a:latin typeface="Gill Sans MT" panose="020B0502020104020203" pitchFamily="34" charset="77"/>
              <a:sym typeface="American Typewriter"/>
            </a:endParaRP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 name="office">
            <a:extLst>
              <a:ext uri="{FF2B5EF4-FFF2-40B4-BE49-F238E27FC236}">
                <a16:creationId xmlns:a16="http://schemas.microsoft.com/office/drawing/2014/main" id="{60D79719-F7AD-E349-8411-400B6789BA1E}"/>
              </a:ext>
            </a:extLst>
          </p:cNvPr>
          <p:cNvSpPr txBox="1"/>
          <p:nvPr/>
        </p:nvSpPr>
        <p:spPr>
          <a:xfrm>
            <a:off x="2989745" y="3080135"/>
            <a:ext cx="162704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fancy</a:t>
            </a:r>
            <a:endParaRPr dirty="0">
              <a:latin typeface="Gill Sans MT" panose="020B0502020104020203" pitchFamily="34" charset="77"/>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747586" y="150688"/>
            <a:ext cx="6392777"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fancy</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481042" y="6234334"/>
            <a:ext cx="10835091"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fortnight</a:t>
            </a:r>
            <a:endParaRPr sz="28700" dirty="0">
              <a:latin typeface="Gill Sans MT" panose="020B0502020104020203" pitchFamily="34" charset="77"/>
            </a:endParaRPr>
          </a:p>
        </p:txBody>
      </p:sp>
      <p:pic>
        <p:nvPicPr>
          <p:cNvPr id="2" name="Picture 1">
            <a:extLst>
              <a:ext uri="{FF2B5EF4-FFF2-40B4-BE49-F238E27FC236}">
                <a16:creationId xmlns:a16="http://schemas.microsoft.com/office/drawing/2014/main" id="{15F88EAE-26C5-664E-96A8-0C591E8E480A}"/>
              </a:ext>
            </a:extLst>
          </p:cNvPr>
          <p:cNvPicPr>
            <a:picLocks noChangeAspect="1"/>
          </p:cNvPicPr>
          <p:nvPr/>
        </p:nvPicPr>
        <p:blipFill>
          <a:blip r:embed="rId4"/>
          <a:stretch>
            <a:fillRect/>
          </a:stretch>
        </p:blipFill>
        <p:spPr>
          <a:xfrm>
            <a:off x="8689194" y="653348"/>
            <a:ext cx="3251200" cy="3251200"/>
          </a:xfrm>
          <a:prstGeom prst="rect">
            <a:avLst/>
          </a:prstGeom>
        </p:spPr>
      </p:pic>
      <p:pic>
        <p:nvPicPr>
          <p:cNvPr id="4" name="Picture 3">
            <a:extLst>
              <a:ext uri="{FF2B5EF4-FFF2-40B4-BE49-F238E27FC236}">
                <a16:creationId xmlns:a16="http://schemas.microsoft.com/office/drawing/2014/main" id="{16E62F94-B059-FBF1-5106-854B2B5DA838}"/>
              </a:ext>
            </a:extLst>
          </p:cNvPr>
          <p:cNvPicPr>
            <a:picLocks noChangeAspect="1"/>
          </p:cNvPicPr>
          <p:nvPr/>
        </p:nvPicPr>
        <p:blipFill>
          <a:blip r:embed="rId5"/>
          <a:stretch>
            <a:fillRect/>
          </a:stretch>
        </p:blipFill>
        <p:spPr>
          <a:xfrm>
            <a:off x="682708" y="5679680"/>
            <a:ext cx="3251200" cy="3251200"/>
          </a:xfrm>
          <a:prstGeom prst="rect">
            <a:avLst/>
          </a:prstGeom>
        </p:spPr>
      </p:pic>
    </p:spTree>
    <p:extLst>
      <p:ext uri="{BB962C8B-B14F-4D97-AF65-F5344CB8AC3E}">
        <p14:creationId xmlns:p14="http://schemas.microsoft.com/office/powerpoint/2010/main" val="86511498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860798" y="382554"/>
            <a:ext cx="6666890"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ignore</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042314" y="5070974"/>
            <a:ext cx="1041922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laugh</a:t>
            </a:r>
            <a:endParaRPr sz="16600" dirty="0">
              <a:latin typeface="Gill Sans MT" panose="020B0502020104020203" pitchFamily="34" charset="77"/>
            </a:endParaRPr>
          </a:p>
        </p:txBody>
      </p:sp>
      <p:pic>
        <p:nvPicPr>
          <p:cNvPr id="4" name="Picture 3">
            <a:extLst>
              <a:ext uri="{FF2B5EF4-FFF2-40B4-BE49-F238E27FC236}">
                <a16:creationId xmlns:a16="http://schemas.microsoft.com/office/drawing/2014/main" id="{E40A4ABE-253A-3CF5-6014-6B4C6D8C779D}"/>
              </a:ext>
            </a:extLst>
          </p:cNvPr>
          <p:cNvPicPr>
            <a:picLocks noChangeAspect="1"/>
          </p:cNvPicPr>
          <p:nvPr/>
        </p:nvPicPr>
        <p:blipFill>
          <a:blip r:embed="rId4"/>
          <a:stretch>
            <a:fillRect/>
          </a:stretch>
        </p:blipFill>
        <p:spPr>
          <a:xfrm>
            <a:off x="1084854" y="5397478"/>
            <a:ext cx="3251200" cy="3251200"/>
          </a:xfrm>
          <a:prstGeom prst="rect">
            <a:avLst/>
          </a:prstGeom>
        </p:spPr>
      </p:pic>
      <p:pic>
        <p:nvPicPr>
          <p:cNvPr id="5" name="Picture 4">
            <a:extLst>
              <a:ext uri="{FF2B5EF4-FFF2-40B4-BE49-F238E27FC236}">
                <a16:creationId xmlns:a16="http://schemas.microsoft.com/office/drawing/2014/main" id="{8F7CD90F-7887-4DCE-52F0-437B3D739A18}"/>
              </a:ext>
            </a:extLst>
          </p:cNvPr>
          <p:cNvPicPr>
            <a:picLocks noChangeAspect="1"/>
          </p:cNvPicPr>
          <p:nvPr/>
        </p:nvPicPr>
        <p:blipFill>
          <a:blip r:embed="rId5"/>
          <a:stretch>
            <a:fillRect/>
          </a:stretch>
        </p:blipFill>
        <p:spPr>
          <a:xfrm>
            <a:off x="9097351" y="672108"/>
            <a:ext cx="3251200" cy="3251200"/>
          </a:xfrm>
          <a:prstGeom prst="rect">
            <a:avLst/>
          </a:prstGeom>
        </p:spPr>
      </p:pic>
    </p:spTree>
    <p:extLst>
      <p:ext uri="{BB962C8B-B14F-4D97-AF65-F5344CB8AC3E}">
        <p14:creationId xmlns:p14="http://schemas.microsoft.com/office/powerpoint/2010/main" val="332964429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352825" y="-17180"/>
            <a:ext cx="6519413"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noisy</a:t>
            </a:r>
            <a:endParaRPr sz="239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352825" y="5691667"/>
            <a:ext cx="12346080"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exhale</a:t>
            </a:r>
            <a:endParaRPr sz="23900" dirty="0">
              <a:latin typeface="Gill Sans MT" panose="020B0502020104020203" pitchFamily="34" charset="77"/>
            </a:endParaRPr>
          </a:p>
        </p:txBody>
      </p:sp>
      <p:pic>
        <p:nvPicPr>
          <p:cNvPr id="2" name="Picture 1">
            <a:extLst>
              <a:ext uri="{FF2B5EF4-FFF2-40B4-BE49-F238E27FC236}">
                <a16:creationId xmlns:a16="http://schemas.microsoft.com/office/drawing/2014/main" id="{EF8D663A-73F6-8B90-C107-BEA1630C90ED}"/>
              </a:ext>
            </a:extLst>
          </p:cNvPr>
          <p:cNvPicPr>
            <a:picLocks noChangeAspect="1"/>
          </p:cNvPicPr>
          <p:nvPr/>
        </p:nvPicPr>
        <p:blipFill>
          <a:blip r:embed="rId4"/>
          <a:stretch>
            <a:fillRect/>
          </a:stretch>
        </p:blipFill>
        <p:spPr>
          <a:xfrm>
            <a:off x="8603629" y="602862"/>
            <a:ext cx="3251200" cy="3251200"/>
          </a:xfrm>
          <a:prstGeom prst="rect">
            <a:avLst/>
          </a:prstGeom>
        </p:spPr>
      </p:pic>
      <p:pic>
        <p:nvPicPr>
          <p:cNvPr id="4" name="Picture 3">
            <a:extLst>
              <a:ext uri="{FF2B5EF4-FFF2-40B4-BE49-F238E27FC236}">
                <a16:creationId xmlns:a16="http://schemas.microsoft.com/office/drawing/2014/main" id="{727991A8-8835-864B-5E55-8932AA958D02}"/>
              </a:ext>
            </a:extLst>
          </p:cNvPr>
          <p:cNvPicPr>
            <a:picLocks noChangeAspect="1"/>
          </p:cNvPicPr>
          <p:nvPr/>
        </p:nvPicPr>
        <p:blipFill>
          <a:blip r:embed="rId5"/>
          <a:stretch>
            <a:fillRect/>
          </a:stretch>
        </p:blipFill>
        <p:spPr>
          <a:xfrm>
            <a:off x="408269" y="5691667"/>
            <a:ext cx="3251200" cy="3251200"/>
          </a:xfrm>
          <a:prstGeom prst="rect">
            <a:avLst/>
          </a:prstGeom>
        </p:spPr>
      </p:pic>
    </p:spTree>
    <p:extLst>
      <p:ext uri="{BB962C8B-B14F-4D97-AF65-F5344CB8AC3E}">
        <p14:creationId xmlns:p14="http://schemas.microsoft.com/office/powerpoint/2010/main" val="219721601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803707" y="731977"/>
            <a:ext cx="6932987"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foolish</a:t>
            </a:r>
            <a:endParaRPr sz="72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149766" y="5444689"/>
            <a:ext cx="9855034"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habit</a:t>
            </a:r>
            <a:endParaRPr sz="13800" dirty="0">
              <a:latin typeface="Gill Sans MT" panose="020B0502020104020203" pitchFamily="34" charset="77"/>
            </a:endParaRPr>
          </a:p>
        </p:txBody>
      </p:sp>
      <p:pic>
        <p:nvPicPr>
          <p:cNvPr id="2" name="Picture 1">
            <a:extLst>
              <a:ext uri="{FF2B5EF4-FFF2-40B4-BE49-F238E27FC236}">
                <a16:creationId xmlns:a16="http://schemas.microsoft.com/office/drawing/2014/main" id="{5755AA16-CB37-3436-F71D-4DB65ADAFD60}"/>
              </a:ext>
            </a:extLst>
          </p:cNvPr>
          <p:cNvPicPr>
            <a:picLocks noChangeAspect="1"/>
          </p:cNvPicPr>
          <p:nvPr/>
        </p:nvPicPr>
        <p:blipFill>
          <a:blip r:embed="rId4"/>
          <a:stretch>
            <a:fillRect/>
          </a:stretch>
        </p:blipFill>
        <p:spPr>
          <a:xfrm>
            <a:off x="9324943" y="600405"/>
            <a:ext cx="3251200" cy="3251200"/>
          </a:xfrm>
          <a:prstGeom prst="rect">
            <a:avLst/>
          </a:prstGeom>
        </p:spPr>
      </p:pic>
      <p:pic>
        <p:nvPicPr>
          <p:cNvPr id="4" name="Picture 3">
            <a:extLst>
              <a:ext uri="{FF2B5EF4-FFF2-40B4-BE49-F238E27FC236}">
                <a16:creationId xmlns:a16="http://schemas.microsoft.com/office/drawing/2014/main" id="{A31DD0DC-F77C-AD6D-69DF-009A3BB210C3}"/>
              </a:ext>
            </a:extLst>
          </p:cNvPr>
          <p:cNvPicPr>
            <a:picLocks noChangeAspect="1"/>
          </p:cNvPicPr>
          <p:nvPr/>
        </p:nvPicPr>
        <p:blipFill>
          <a:blip r:embed="rId5"/>
          <a:stretch>
            <a:fillRect/>
          </a:stretch>
        </p:blipFill>
        <p:spPr>
          <a:xfrm>
            <a:off x="1254726" y="5770423"/>
            <a:ext cx="3251200" cy="3251200"/>
          </a:xfrm>
          <a:prstGeom prst="rect">
            <a:avLst/>
          </a:prstGeom>
        </p:spPr>
      </p:pic>
    </p:spTree>
    <p:extLst>
      <p:ext uri="{BB962C8B-B14F-4D97-AF65-F5344CB8AC3E}">
        <p14:creationId xmlns:p14="http://schemas.microsoft.com/office/powerpoint/2010/main" val="344365042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591842" y="453388"/>
            <a:ext cx="11999897"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jealous</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448023" y="5027976"/>
            <a:ext cx="10288591"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plunge</a:t>
            </a:r>
            <a:endParaRPr sz="9600" dirty="0">
              <a:latin typeface="Gill Sans MT" panose="020B0502020104020203" pitchFamily="34" charset="77"/>
            </a:endParaRPr>
          </a:p>
        </p:txBody>
      </p:sp>
      <p:pic>
        <p:nvPicPr>
          <p:cNvPr id="2" name="Picture 1">
            <a:extLst>
              <a:ext uri="{FF2B5EF4-FFF2-40B4-BE49-F238E27FC236}">
                <a16:creationId xmlns:a16="http://schemas.microsoft.com/office/drawing/2014/main" id="{6B741B82-711E-05D2-4D76-2A1302D1DA09}"/>
              </a:ext>
            </a:extLst>
          </p:cNvPr>
          <p:cNvPicPr>
            <a:picLocks noChangeAspect="1"/>
          </p:cNvPicPr>
          <p:nvPr/>
        </p:nvPicPr>
        <p:blipFill>
          <a:blip r:embed="rId4"/>
          <a:stretch>
            <a:fillRect/>
          </a:stretch>
        </p:blipFill>
        <p:spPr>
          <a:xfrm>
            <a:off x="9057608" y="633667"/>
            <a:ext cx="3251200" cy="3251200"/>
          </a:xfrm>
          <a:prstGeom prst="rect">
            <a:avLst/>
          </a:prstGeom>
        </p:spPr>
      </p:pic>
      <p:pic>
        <p:nvPicPr>
          <p:cNvPr id="4" name="Picture 3">
            <a:extLst>
              <a:ext uri="{FF2B5EF4-FFF2-40B4-BE49-F238E27FC236}">
                <a16:creationId xmlns:a16="http://schemas.microsoft.com/office/drawing/2014/main" id="{6620ECAE-FE44-3A77-46F8-731EB5C80EB2}"/>
              </a:ext>
            </a:extLst>
          </p:cNvPr>
          <p:cNvPicPr>
            <a:picLocks noChangeAspect="1"/>
          </p:cNvPicPr>
          <p:nvPr/>
        </p:nvPicPr>
        <p:blipFill>
          <a:blip r:embed="rId5"/>
          <a:stretch>
            <a:fillRect/>
          </a:stretch>
        </p:blipFill>
        <p:spPr>
          <a:xfrm>
            <a:off x="401291" y="5668525"/>
            <a:ext cx="3251200" cy="3251200"/>
          </a:xfrm>
          <a:prstGeom prst="rect">
            <a:avLst/>
          </a:prstGeom>
        </p:spPr>
      </p:pic>
    </p:spTree>
    <p:extLst>
      <p:ext uri="{BB962C8B-B14F-4D97-AF65-F5344CB8AC3E}">
        <p14:creationId xmlns:p14="http://schemas.microsoft.com/office/powerpoint/2010/main" val="263125753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4" y="1481621"/>
            <a:ext cx="10875989"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Font Variation</a:t>
            </a:r>
            <a:endParaRPr sz="239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4" y="3607454"/>
            <a:ext cx="10875989" cy="1395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display slips contain the same words, but have a more regular font, which have a more regular formation of ‘a’ and ‘g’. Futura is the name of the font.</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1320724412"/>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960ED4AE-536B-7CA7-1739-1F9236BB4513}"/>
              </a:ext>
            </a:extLst>
          </p:cNvPr>
          <p:cNvGrpSpPr/>
          <p:nvPr/>
        </p:nvGrpSpPr>
        <p:grpSpPr>
          <a:xfrm rot="11574440">
            <a:off x="-8428798" y="-6316639"/>
            <a:ext cx="8917924" cy="15439250"/>
            <a:chOff x="11782763" y="-862597"/>
            <a:chExt cx="8917924" cy="15439250"/>
          </a:xfrm>
        </p:grpSpPr>
        <p:sp>
          <p:nvSpPr>
            <p:cNvPr id="6" name="Rectangle 5">
              <a:extLst>
                <a:ext uri="{FF2B5EF4-FFF2-40B4-BE49-F238E27FC236}">
                  <a16:creationId xmlns:a16="http://schemas.microsoft.com/office/drawing/2014/main" id="{C7A59E97-1760-3CB4-F6BB-59A170AA3968}"/>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7" name="Rectangle 6">
              <a:extLst>
                <a:ext uri="{FF2B5EF4-FFF2-40B4-BE49-F238E27FC236}">
                  <a16:creationId xmlns:a16="http://schemas.microsoft.com/office/drawing/2014/main" id="{F08549C3-7AAF-C296-1060-17CFDEDC952F}"/>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942255" y="685828"/>
            <a:ext cx="6394379"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ea typeface="Ayuthaya" pitchFamily="2" charset="-34"/>
                <a:cs typeface="Futura Medium" panose="020B0602020204020303" pitchFamily="34" charset="-79"/>
              </a:rPr>
              <a:t>fancy</a:t>
            </a:r>
            <a:endParaRPr sz="13800" dirty="0">
              <a:latin typeface="Futura Medium" panose="020B0602020204020303" pitchFamily="34" charset="-79"/>
              <a:ea typeface="Ayuthaya" pitchFamily="2" charset="-34"/>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18980" y="6292356"/>
            <a:ext cx="10244333" cy="22262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Futura Medium" panose="020B0602020204020303" pitchFamily="34" charset="-79"/>
                <a:cs typeface="Futura Medium" panose="020B0602020204020303" pitchFamily="34" charset="-79"/>
              </a:rPr>
              <a:t>fortnight</a:t>
            </a:r>
            <a:endParaRPr sz="287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0BA1B336-04F9-A965-361E-24D07791BBF9}"/>
              </a:ext>
            </a:extLst>
          </p:cNvPr>
          <p:cNvPicPr>
            <a:picLocks noChangeAspect="1"/>
          </p:cNvPicPr>
          <p:nvPr/>
        </p:nvPicPr>
        <p:blipFill>
          <a:blip r:embed="rId4"/>
          <a:stretch>
            <a:fillRect/>
          </a:stretch>
        </p:blipFill>
        <p:spPr>
          <a:xfrm>
            <a:off x="9136796" y="685828"/>
            <a:ext cx="3251200" cy="3251200"/>
          </a:xfrm>
          <a:prstGeom prst="rect">
            <a:avLst/>
          </a:prstGeom>
        </p:spPr>
      </p:pic>
      <p:pic>
        <p:nvPicPr>
          <p:cNvPr id="4" name="Picture 3">
            <a:extLst>
              <a:ext uri="{FF2B5EF4-FFF2-40B4-BE49-F238E27FC236}">
                <a16:creationId xmlns:a16="http://schemas.microsoft.com/office/drawing/2014/main" id="{6D64276A-3003-0D63-3FB4-917A792E2552}"/>
              </a:ext>
            </a:extLst>
          </p:cNvPr>
          <p:cNvPicPr>
            <a:picLocks noChangeAspect="1"/>
          </p:cNvPicPr>
          <p:nvPr/>
        </p:nvPicPr>
        <p:blipFill>
          <a:blip r:embed="rId5"/>
          <a:stretch>
            <a:fillRect/>
          </a:stretch>
        </p:blipFill>
        <p:spPr>
          <a:xfrm>
            <a:off x="438359" y="5816572"/>
            <a:ext cx="3251200" cy="3251200"/>
          </a:xfrm>
          <a:prstGeom prst="rect">
            <a:avLst/>
          </a:prstGeom>
        </p:spPr>
      </p:pic>
    </p:spTree>
    <p:extLst>
      <p:ext uri="{BB962C8B-B14F-4D97-AF65-F5344CB8AC3E}">
        <p14:creationId xmlns:p14="http://schemas.microsoft.com/office/powerpoint/2010/main" val="3529368995"/>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532780" y="575483"/>
            <a:ext cx="7564571"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ignore</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895377" y="5456832"/>
            <a:ext cx="10419220"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laugh</a:t>
            </a:r>
            <a:endParaRPr sz="19900" dirty="0">
              <a:latin typeface="Futura Medium" panose="020B0602020204020303" pitchFamily="34" charset="-79"/>
              <a:cs typeface="Futura Medium" panose="020B0602020204020303" pitchFamily="34" charset="-79"/>
            </a:endParaRPr>
          </a:p>
        </p:txBody>
      </p:sp>
      <p:pic>
        <p:nvPicPr>
          <p:cNvPr id="4" name="Picture 3">
            <a:extLst>
              <a:ext uri="{FF2B5EF4-FFF2-40B4-BE49-F238E27FC236}">
                <a16:creationId xmlns:a16="http://schemas.microsoft.com/office/drawing/2014/main" id="{80B3B0FC-C35A-0D6F-EE3B-272E0D15BEF9}"/>
              </a:ext>
            </a:extLst>
          </p:cNvPr>
          <p:cNvPicPr>
            <a:picLocks noChangeAspect="1"/>
          </p:cNvPicPr>
          <p:nvPr/>
        </p:nvPicPr>
        <p:blipFill>
          <a:blip r:embed="rId4"/>
          <a:stretch>
            <a:fillRect/>
          </a:stretch>
        </p:blipFill>
        <p:spPr>
          <a:xfrm>
            <a:off x="1084854" y="5486353"/>
            <a:ext cx="3251200" cy="3251200"/>
          </a:xfrm>
          <a:prstGeom prst="rect">
            <a:avLst/>
          </a:prstGeom>
        </p:spPr>
      </p:pic>
      <p:pic>
        <p:nvPicPr>
          <p:cNvPr id="5" name="Picture 4">
            <a:extLst>
              <a:ext uri="{FF2B5EF4-FFF2-40B4-BE49-F238E27FC236}">
                <a16:creationId xmlns:a16="http://schemas.microsoft.com/office/drawing/2014/main" id="{39192143-328F-52FB-4C78-8B2DED52BC66}"/>
              </a:ext>
            </a:extLst>
          </p:cNvPr>
          <p:cNvPicPr>
            <a:picLocks noChangeAspect="1"/>
          </p:cNvPicPr>
          <p:nvPr/>
        </p:nvPicPr>
        <p:blipFill>
          <a:blip r:embed="rId5"/>
          <a:stretch>
            <a:fillRect/>
          </a:stretch>
        </p:blipFill>
        <p:spPr>
          <a:xfrm>
            <a:off x="9097351" y="598627"/>
            <a:ext cx="3251200" cy="3251200"/>
          </a:xfrm>
          <a:prstGeom prst="rect">
            <a:avLst/>
          </a:prstGeom>
        </p:spPr>
      </p:pic>
    </p:spTree>
    <p:extLst>
      <p:ext uri="{BB962C8B-B14F-4D97-AF65-F5344CB8AC3E}">
        <p14:creationId xmlns:p14="http://schemas.microsoft.com/office/powerpoint/2010/main" val="417310495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997946" y="480767"/>
            <a:ext cx="6093014"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noisy</a:t>
            </a:r>
            <a:endParaRPr sz="239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369250" y="5785562"/>
            <a:ext cx="12346080"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exhale</a:t>
            </a:r>
            <a:endParaRPr sz="23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D6DC68D9-C157-1A9B-A241-0DC9DC879868}"/>
              </a:ext>
            </a:extLst>
          </p:cNvPr>
          <p:cNvPicPr>
            <a:picLocks noChangeAspect="1"/>
          </p:cNvPicPr>
          <p:nvPr/>
        </p:nvPicPr>
        <p:blipFill>
          <a:blip r:embed="rId4"/>
          <a:stretch>
            <a:fillRect/>
          </a:stretch>
        </p:blipFill>
        <p:spPr>
          <a:xfrm>
            <a:off x="8909184" y="602547"/>
            <a:ext cx="3251200" cy="3251200"/>
          </a:xfrm>
          <a:prstGeom prst="rect">
            <a:avLst/>
          </a:prstGeom>
        </p:spPr>
      </p:pic>
      <p:pic>
        <p:nvPicPr>
          <p:cNvPr id="4" name="Picture 3">
            <a:extLst>
              <a:ext uri="{FF2B5EF4-FFF2-40B4-BE49-F238E27FC236}">
                <a16:creationId xmlns:a16="http://schemas.microsoft.com/office/drawing/2014/main" id="{7C768F62-E320-AF05-C3A0-7CDCEF859083}"/>
              </a:ext>
            </a:extLst>
          </p:cNvPr>
          <p:cNvPicPr>
            <a:picLocks noChangeAspect="1"/>
          </p:cNvPicPr>
          <p:nvPr/>
        </p:nvPicPr>
        <p:blipFill>
          <a:blip r:embed="rId5"/>
          <a:stretch>
            <a:fillRect/>
          </a:stretch>
        </p:blipFill>
        <p:spPr>
          <a:xfrm>
            <a:off x="393471" y="5830635"/>
            <a:ext cx="3251200" cy="3251200"/>
          </a:xfrm>
          <a:prstGeom prst="rect">
            <a:avLst/>
          </a:prstGeom>
        </p:spPr>
      </p:pic>
    </p:spTree>
    <p:extLst>
      <p:ext uri="{BB962C8B-B14F-4D97-AF65-F5344CB8AC3E}">
        <p14:creationId xmlns:p14="http://schemas.microsoft.com/office/powerpoint/2010/main" val="28077571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3" name="tear"/>
          <p:cNvSpPr txBox="1"/>
          <p:nvPr/>
        </p:nvSpPr>
        <p:spPr>
          <a:xfrm>
            <a:off x="5747225" y="2274766"/>
            <a:ext cx="162704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fancy	</a:t>
            </a:r>
            <a:endParaRPr b="1" dirty="0">
              <a:latin typeface="Gill Sans MT" panose="020B0502020104020203" pitchFamily="34" charset="77"/>
              <a:sym typeface="American Typewriter"/>
            </a:endParaRPr>
          </a:p>
        </p:txBody>
      </p:sp>
      <p:sp>
        <p:nvSpPr>
          <p:cNvPr id="134" name="office"/>
          <p:cNvSpPr txBox="1"/>
          <p:nvPr/>
        </p:nvSpPr>
        <p:spPr>
          <a:xfrm>
            <a:off x="5210263" y="3183419"/>
            <a:ext cx="2701060"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fortnight</a:t>
            </a:r>
            <a:endParaRPr dirty="0">
              <a:latin typeface="Gill Sans MT" panose="020B0502020104020203" pitchFamily="34" charset="77"/>
            </a:endParaRPr>
          </a:p>
        </p:txBody>
      </p:sp>
      <p:sp>
        <p:nvSpPr>
          <p:cNvPr id="135" name="spare"/>
          <p:cNvSpPr txBox="1"/>
          <p:nvPr/>
        </p:nvSpPr>
        <p:spPr>
          <a:xfrm>
            <a:off x="5570122" y="4033018"/>
            <a:ext cx="198131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ignore</a:t>
            </a:r>
            <a:endParaRPr b="1" dirty="0">
              <a:latin typeface="Gill Sans MT" panose="020B0502020104020203" pitchFamily="34" charset="77"/>
              <a:sym typeface="American Typewriter"/>
            </a:endParaRPr>
          </a:p>
        </p:txBody>
      </p:sp>
      <p:sp>
        <p:nvSpPr>
          <p:cNvPr id="136" name="chipped"/>
          <p:cNvSpPr txBox="1"/>
          <p:nvPr/>
        </p:nvSpPr>
        <p:spPr>
          <a:xfrm>
            <a:off x="5720819" y="4958818"/>
            <a:ext cx="167994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laugh</a:t>
            </a:r>
            <a:endParaRPr dirty="0">
              <a:latin typeface="Gill Sans MT" panose="020B0502020104020203" pitchFamily="34" charset="77"/>
            </a:endParaRPr>
          </a:p>
        </p:txBody>
      </p:sp>
      <p:sp>
        <p:nvSpPr>
          <p:cNvPr id="137" name="lift"/>
          <p:cNvSpPr txBox="1"/>
          <p:nvPr/>
        </p:nvSpPr>
        <p:spPr>
          <a:xfrm>
            <a:off x="5760087" y="5829370"/>
            <a:ext cx="1601400"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noisy</a:t>
            </a:r>
            <a:endParaRPr dirty="0">
              <a:latin typeface="Gill Sans MT" panose="020B0502020104020203" pitchFamily="34" charset="77"/>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1884110339"/>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794548" y="844598"/>
            <a:ext cx="11999897"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foolish</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567711" y="5834096"/>
            <a:ext cx="10288591"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habit</a:t>
            </a:r>
            <a:endParaRPr sz="138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7BDBC3CB-EEB1-9643-71BA-3F575F7404CA}"/>
              </a:ext>
            </a:extLst>
          </p:cNvPr>
          <p:cNvPicPr>
            <a:picLocks noChangeAspect="1"/>
          </p:cNvPicPr>
          <p:nvPr/>
        </p:nvPicPr>
        <p:blipFill>
          <a:blip r:embed="rId4"/>
          <a:stretch>
            <a:fillRect/>
          </a:stretch>
        </p:blipFill>
        <p:spPr>
          <a:xfrm>
            <a:off x="9097351" y="685828"/>
            <a:ext cx="3251200" cy="3251200"/>
          </a:xfrm>
          <a:prstGeom prst="rect">
            <a:avLst/>
          </a:prstGeom>
        </p:spPr>
      </p:pic>
      <p:pic>
        <p:nvPicPr>
          <p:cNvPr id="4" name="Picture 3">
            <a:extLst>
              <a:ext uri="{FF2B5EF4-FFF2-40B4-BE49-F238E27FC236}">
                <a16:creationId xmlns:a16="http://schemas.microsoft.com/office/drawing/2014/main" id="{F7ABCC7B-28E7-0A4F-0C42-E9AE26AF8746}"/>
              </a:ext>
            </a:extLst>
          </p:cNvPr>
          <p:cNvPicPr>
            <a:picLocks noChangeAspect="1"/>
          </p:cNvPicPr>
          <p:nvPr/>
        </p:nvPicPr>
        <p:blipFill>
          <a:blip r:embed="rId5"/>
          <a:stretch>
            <a:fillRect/>
          </a:stretch>
        </p:blipFill>
        <p:spPr>
          <a:xfrm>
            <a:off x="895013" y="5724319"/>
            <a:ext cx="3251200" cy="3251200"/>
          </a:xfrm>
          <a:prstGeom prst="rect">
            <a:avLst/>
          </a:prstGeom>
        </p:spPr>
      </p:pic>
    </p:spTree>
    <p:extLst>
      <p:ext uri="{BB962C8B-B14F-4D97-AF65-F5344CB8AC3E}">
        <p14:creationId xmlns:p14="http://schemas.microsoft.com/office/powerpoint/2010/main" val="2064441753"/>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329360" y="903408"/>
            <a:ext cx="10143937"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jealous</a:t>
            </a:r>
            <a:endParaRPr sz="54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426481" y="5579203"/>
            <a:ext cx="10944213"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plunge</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1D948FAB-6D91-B63A-F867-269B71955069}"/>
              </a:ext>
            </a:extLst>
          </p:cNvPr>
          <p:cNvPicPr>
            <a:picLocks noChangeAspect="1"/>
          </p:cNvPicPr>
          <p:nvPr/>
        </p:nvPicPr>
        <p:blipFill>
          <a:blip r:embed="rId4"/>
          <a:stretch>
            <a:fillRect/>
          </a:stretch>
        </p:blipFill>
        <p:spPr>
          <a:xfrm>
            <a:off x="8953013" y="597170"/>
            <a:ext cx="3251200" cy="3251200"/>
          </a:xfrm>
          <a:prstGeom prst="rect">
            <a:avLst/>
          </a:prstGeom>
        </p:spPr>
      </p:pic>
      <p:pic>
        <p:nvPicPr>
          <p:cNvPr id="4" name="Picture 3">
            <a:extLst>
              <a:ext uri="{FF2B5EF4-FFF2-40B4-BE49-F238E27FC236}">
                <a16:creationId xmlns:a16="http://schemas.microsoft.com/office/drawing/2014/main" id="{3D09E4FE-D000-691E-8046-81FF83842668}"/>
              </a:ext>
            </a:extLst>
          </p:cNvPr>
          <p:cNvPicPr>
            <a:picLocks noChangeAspect="1"/>
          </p:cNvPicPr>
          <p:nvPr/>
        </p:nvPicPr>
        <p:blipFill>
          <a:blip r:embed="rId5"/>
          <a:stretch>
            <a:fillRect/>
          </a:stretch>
        </p:blipFill>
        <p:spPr>
          <a:xfrm>
            <a:off x="797505" y="5724319"/>
            <a:ext cx="3251200" cy="3251200"/>
          </a:xfrm>
          <a:prstGeom prst="rect">
            <a:avLst/>
          </a:prstGeom>
        </p:spPr>
      </p:pic>
    </p:spTree>
    <p:extLst>
      <p:ext uri="{BB962C8B-B14F-4D97-AF65-F5344CB8AC3E}">
        <p14:creationId xmlns:p14="http://schemas.microsoft.com/office/powerpoint/2010/main" val="3777088980"/>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8" name="mutter"/>
          <p:cNvSpPr txBox="1"/>
          <p:nvPr/>
        </p:nvSpPr>
        <p:spPr>
          <a:xfrm>
            <a:off x="5554156" y="3418118"/>
            <a:ext cx="201337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foolish</a:t>
            </a:r>
            <a:endParaRPr b="1" dirty="0">
              <a:latin typeface="Gill Sans MT" panose="020B0502020104020203" pitchFamily="34" charset="77"/>
              <a:sym typeface="American Typewriter"/>
            </a:endParaRPr>
          </a:p>
        </p:txBody>
      </p:sp>
      <p:sp>
        <p:nvSpPr>
          <p:cNvPr id="140" name="tolerate"/>
          <p:cNvSpPr txBox="1"/>
          <p:nvPr/>
        </p:nvSpPr>
        <p:spPr>
          <a:xfrm>
            <a:off x="5554949" y="2522165"/>
            <a:ext cx="201176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exhale</a:t>
            </a:r>
            <a:endParaRPr dirty="0">
              <a:latin typeface="Gill Sans MT" panose="020B0502020104020203" pitchFamily="34" charset="77"/>
            </a:endParaRPr>
          </a:p>
        </p:txBody>
      </p:sp>
      <p:sp>
        <p:nvSpPr>
          <p:cNvPr id="141" name="fixation"/>
          <p:cNvSpPr txBox="1"/>
          <p:nvPr/>
        </p:nvSpPr>
        <p:spPr>
          <a:xfrm>
            <a:off x="5763357" y="4280417"/>
            <a:ext cx="159498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habit</a:t>
            </a:r>
            <a:endParaRPr dirty="0">
              <a:latin typeface="Gill Sans MT" panose="020B0502020104020203" pitchFamily="34" charset="77"/>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
        <p:nvSpPr>
          <p:cNvPr id="16" name="fixation">
            <a:extLst>
              <a:ext uri="{FF2B5EF4-FFF2-40B4-BE49-F238E27FC236}">
                <a16:creationId xmlns:a16="http://schemas.microsoft.com/office/drawing/2014/main" id="{54CA246C-41EE-5949-B05E-5758EA3BD8F4}"/>
              </a:ext>
            </a:extLst>
          </p:cNvPr>
          <p:cNvSpPr txBox="1"/>
          <p:nvPr/>
        </p:nvSpPr>
        <p:spPr>
          <a:xfrm>
            <a:off x="5437315" y="5188117"/>
            <a:ext cx="213039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jealous</a:t>
            </a:r>
            <a:endParaRPr dirty="0">
              <a:latin typeface="Gill Sans MT" panose="020B0502020104020203" pitchFamily="34" charset="77"/>
            </a:endParaRPr>
          </a:p>
        </p:txBody>
      </p:sp>
      <p:sp>
        <p:nvSpPr>
          <p:cNvPr id="17" name="fixation">
            <a:extLst>
              <a:ext uri="{FF2B5EF4-FFF2-40B4-BE49-F238E27FC236}">
                <a16:creationId xmlns:a16="http://schemas.microsoft.com/office/drawing/2014/main" id="{19D6E91F-8371-BF4E-B734-F3CE5F59AC7D}"/>
              </a:ext>
            </a:extLst>
          </p:cNvPr>
          <p:cNvSpPr txBox="1"/>
          <p:nvPr/>
        </p:nvSpPr>
        <p:spPr>
          <a:xfrm>
            <a:off x="5472597" y="5996646"/>
            <a:ext cx="205985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plunge</a:t>
            </a:r>
            <a:endParaRPr dirty="0">
              <a:latin typeface="Gill Sans MT" panose="020B0502020104020203" pitchFamily="34" charset="77"/>
            </a:endParaRPr>
          </a:p>
        </p:txBody>
      </p:sp>
    </p:spTree>
    <p:extLst>
      <p:ext uri="{BB962C8B-B14F-4D97-AF65-F5344CB8AC3E}">
        <p14:creationId xmlns:p14="http://schemas.microsoft.com/office/powerpoint/2010/main" val="205740878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36944" y="1309202"/>
            <a:ext cx="194444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fancy</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414288" y="1645578"/>
            <a:ext cx="4616262"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 / adjective)</a:t>
            </a:r>
            <a:endParaRPr dirty="0">
              <a:latin typeface="Gill Sans MT" panose="020B0502020104020203" pitchFamily="34" charset="77"/>
            </a:endParaRPr>
          </a:p>
        </p:txBody>
      </p:sp>
      <p:sp>
        <p:nvSpPr>
          <p:cNvPr id="155" name="The was a tear in Freddie’s new school jumper."/>
          <p:cNvSpPr txBox="1"/>
          <p:nvPr/>
        </p:nvSpPr>
        <p:spPr>
          <a:xfrm>
            <a:off x="0" y="6384232"/>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Sophie </a:t>
            </a:r>
            <a:r>
              <a:rPr lang="en-GB" sz="4000" b="1" dirty="0">
                <a:latin typeface="Gill Sans MT" panose="020B0502020104020203" pitchFamily="34" charset="77"/>
              </a:rPr>
              <a:t>fancied</a:t>
            </a:r>
            <a:r>
              <a:rPr lang="en-GB" sz="4000" dirty="0">
                <a:latin typeface="Gill Sans MT" panose="020B0502020104020203" pitchFamily="34" charset="77"/>
              </a:rPr>
              <a:t> lasagne for lunch.</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fan-cy</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4" name="Table 2">
            <a:extLst>
              <a:ext uri="{FF2B5EF4-FFF2-40B4-BE49-F238E27FC236}">
                <a16:creationId xmlns:a16="http://schemas.microsoft.com/office/drawing/2014/main" id="{D63B5FE3-48DF-DACA-FE7C-1418E421E613}"/>
              </a:ext>
            </a:extLst>
          </p:cNvPr>
          <p:cNvGraphicFramePr>
            <a:graphicFrameLocks noGrp="1"/>
          </p:cNvGraphicFramePr>
          <p:nvPr>
            <p:extLst>
              <p:ext uri="{D42A27DB-BD31-4B8C-83A1-F6EECF244321}">
                <p14:modId xmlns:p14="http://schemas.microsoft.com/office/powerpoint/2010/main" val="1007180939"/>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a:t>
                      </a:r>
                      <a:r>
                        <a:rPr lang="en-GB" sz="2600" b="1" dirty="0">
                          <a:solidFill>
                            <a:srgbClr val="DD2909"/>
                          </a:solidFill>
                          <a:latin typeface="Gill Sans MT" panose="020B0502020104020203" pitchFamily="34" charset="77"/>
                        </a:rPr>
                        <a:t>/</a:t>
                      </a:r>
                      <a:r>
                        <a:rPr lang="en-GB" sz="2600" b="0" dirty="0">
                          <a:solidFill>
                            <a:srgbClr val="DD2909"/>
                          </a:solidFill>
                          <a:latin typeface="Gill Sans MT" panose="020B0502020104020203" pitchFamily="34" charset="77"/>
                        </a:rPr>
                        <a:t>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yearn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disinterest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ies</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doing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relish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dislike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ied</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going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AEDA8B85-3BAF-0C23-C57E-D598308956C5}"/>
              </a:ext>
            </a:extLst>
          </p:cNvPr>
          <p:cNvSpPr txBox="1"/>
          <p:nvPr/>
        </p:nvSpPr>
        <p:spPr>
          <a:xfrm>
            <a:off x="395611" y="4489879"/>
            <a:ext cx="7637658"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you fancy something, you want to have it or to do it.</a:t>
            </a:r>
          </a:p>
        </p:txBody>
      </p:sp>
      <p:pic>
        <p:nvPicPr>
          <p:cNvPr id="2" name="Picture 1">
            <a:extLst>
              <a:ext uri="{FF2B5EF4-FFF2-40B4-BE49-F238E27FC236}">
                <a16:creationId xmlns:a16="http://schemas.microsoft.com/office/drawing/2014/main" id="{8513BC59-846D-5A61-DCA7-29BCEBFBB35D}"/>
              </a:ext>
            </a:extLst>
          </p:cNvPr>
          <p:cNvPicPr>
            <a:picLocks noChangeAspect="1"/>
          </p:cNvPicPr>
          <p:nvPr/>
        </p:nvPicPr>
        <p:blipFill>
          <a:blip r:embed="rId4"/>
          <a:stretch>
            <a:fillRect/>
          </a:stretch>
        </p:blipFill>
        <p:spPr>
          <a:xfrm>
            <a:off x="8585837" y="2749118"/>
            <a:ext cx="3251200" cy="3251200"/>
          </a:xfrm>
          <a:prstGeom prst="rect">
            <a:avLst/>
          </a:prstGeom>
        </p:spPr>
      </p:pic>
    </p:spTree>
    <p:extLst>
      <p:ext uri="{BB962C8B-B14F-4D97-AF65-F5344CB8AC3E}">
        <p14:creationId xmlns:p14="http://schemas.microsoft.com/office/powerpoint/2010/main" val="149703423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382923" y="1309202"/>
            <a:ext cx="325249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fortnight</a:t>
            </a:r>
            <a:endParaRPr dirty="0">
              <a:latin typeface="Gill Sans MT" panose="020B0502020104020203" pitchFamily="34" charset="77"/>
            </a:endParaRPr>
          </a:p>
        </p:txBody>
      </p:sp>
      <p:sp>
        <p:nvSpPr>
          <p:cNvPr id="152" name="Definition:"/>
          <p:cNvSpPr txBox="1"/>
          <p:nvPr/>
        </p:nvSpPr>
        <p:spPr>
          <a:xfrm>
            <a:off x="2126162" y="3118307"/>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5" name="The was a tear in Freddie’s new school jumper."/>
          <p:cNvSpPr txBox="1"/>
          <p:nvPr/>
        </p:nvSpPr>
        <p:spPr>
          <a:xfrm>
            <a:off x="-4359" y="6644342"/>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class were excited to have a holiday for a </a:t>
            </a:r>
            <a:r>
              <a:rPr lang="en-GB" sz="4000" b="1" dirty="0">
                <a:latin typeface="Gill Sans MT" panose="020B0502020104020203" pitchFamily="34" charset="77"/>
              </a:rPr>
              <a:t>fortnight</a:t>
            </a:r>
            <a:r>
              <a:rPr lang="en-GB" sz="4000" dirty="0">
                <a:latin typeface="Gill Sans MT" panose="020B0502020104020203" pitchFamily="34" charset="77"/>
              </a:rPr>
              <a: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fort-night</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9E243FE5-981C-C8BE-24C7-A7E4A6D65449}"/>
              </a:ext>
            </a:extLst>
          </p:cNvPr>
          <p:cNvGraphicFramePr>
            <a:graphicFrameLocks noGrp="1"/>
          </p:cNvGraphicFramePr>
          <p:nvPr>
            <p:extLst>
              <p:ext uri="{D42A27DB-BD31-4B8C-83A1-F6EECF244321}">
                <p14:modId xmlns:p14="http://schemas.microsoft.com/office/powerpoint/2010/main" val="2623287432"/>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half-month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next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two weeks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holiday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4" name="TextBox 3">
            <a:extLst>
              <a:ext uri="{FF2B5EF4-FFF2-40B4-BE49-F238E27FC236}">
                <a16:creationId xmlns:a16="http://schemas.microsoft.com/office/drawing/2014/main" id="{52F04B9D-C230-E003-9AE1-4826051E2FC1}"/>
              </a:ext>
            </a:extLst>
          </p:cNvPr>
          <p:cNvSpPr txBox="1"/>
          <p:nvPr/>
        </p:nvSpPr>
        <p:spPr>
          <a:xfrm flipH="1">
            <a:off x="815600" y="4489903"/>
            <a:ext cx="6791369"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A fortnight is a period of two weeks.</a:t>
            </a:r>
          </a:p>
        </p:txBody>
      </p:sp>
      <p:pic>
        <p:nvPicPr>
          <p:cNvPr id="2" name="Picture 1">
            <a:extLst>
              <a:ext uri="{FF2B5EF4-FFF2-40B4-BE49-F238E27FC236}">
                <a16:creationId xmlns:a16="http://schemas.microsoft.com/office/drawing/2014/main" id="{801822A4-666C-02BE-C98B-34104803680B}"/>
              </a:ext>
            </a:extLst>
          </p:cNvPr>
          <p:cNvPicPr>
            <a:picLocks noChangeAspect="1"/>
          </p:cNvPicPr>
          <p:nvPr/>
        </p:nvPicPr>
        <p:blipFill>
          <a:blip r:embed="rId4"/>
          <a:stretch>
            <a:fillRect/>
          </a:stretch>
        </p:blipFill>
        <p:spPr>
          <a:xfrm>
            <a:off x="8492220" y="2913414"/>
            <a:ext cx="3251200" cy="3251200"/>
          </a:xfrm>
          <a:prstGeom prst="rect">
            <a:avLst/>
          </a:prstGeom>
        </p:spPr>
      </p:pic>
    </p:spTree>
    <p:extLst>
      <p:ext uri="{BB962C8B-B14F-4D97-AF65-F5344CB8AC3E}">
        <p14:creationId xmlns:p14="http://schemas.microsoft.com/office/powerpoint/2010/main" val="172832847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69433" y="1339979"/>
            <a:ext cx="2279471"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ignore</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184821" y="6587127"/>
            <a:ext cx="12635157"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Don’t </a:t>
            </a:r>
            <a:r>
              <a:rPr lang="en-GB" sz="4000" b="1" dirty="0">
                <a:latin typeface="Gill Sans MT" panose="020B0502020104020203" pitchFamily="34" charset="77"/>
              </a:rPr>
              <a:t>ignore</a:t>
            </a:r>
            <a:r>
              <a:rPr lang="en-GB" sz="4000" dirty="0">
                <a:latin typeface="Gill Sans MT" panose="020B0502020104020203" pitchFamily="34" charset="77"/>
              </a:rPr>
              <a:t> the instructions. </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err="1">
                <a:latin typeface="Gill Sans MT" panose="020B0502020104020203" pitchFamily="34" charset="77"/>
              </a:rPr>
              <a:t>ig-nore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22750" y="1209476"/>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D6641C55-3E1F-FF5E-442D-EDA0ED110A8B}"/>
              </a:ext>
            </a:extLst>
          </p:cNvPr>
          <p:cNvGraphicFramePr>
            <a:graphicFrameLocks noGrp="1"/>
          </p:cNvGraphicFramePr>
          <p:nvPr>
            <p:extLst>
              <p:ext uri="{D42A27DB-BD31-4B8C-83A1-F6EECF244321}">
                <p14:modId xmlns:p14="http://schemas.microsoft.com/office/powerpoint/2010/main" val="3509254118"/>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avoid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praise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before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neglect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acknowledge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store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advice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4" name="TextBox 3">
            <a:extLst>
              <a:ext uri="{FF2B5EF4-FFF2-40B4-BE49-F238E27FC236}">
                <a16:creationId xmlns:a16="http://schemas.microsoft.com/office/drawing/2014/main" id="{9618ACFD-BF52-BC4B-6CD6-80B77A69E253}"/>
              </a:ext>
            </a:extLst>
          </p:cNvPr>
          <p:cNvSpPr txBox="1"/>
          <p:nvPr/>
        </p:nvSpPr>
        <p:spPr>
          <a:xfrm>
            <a:off x="975848" y="4208821"/>
            <a:ext cx="5848261"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you ignore someone or something, you pay no attention to them.</a:t>
            </a:r>
          </a:p>
        </p:txBody>
      </p:sp>
      <p:pic>
        <p:nvPicPr>
          <p:cNvPr id="5" name="Picture 4">
            <a:extLst>
              <a:ext uri="{FF2B5EF4-FFF2-40B4-BE49-F238E27FC236}">
                <a16:creationId xmlns:a16="http://schemas.microsoft.com/office/drawing/2014/main" id="{05D4EFFB-CFC4-0EDA-45B6-98F6C7F6B438}"/>
              </a:ext>
            </a:extLst>
          </p:cNvPr>
          <p:cNvPicPr>
            <a:picLocks noChangeAspect="1"/>
          </p:cNvPicPr>
          <p:nvPr/>
        </p:nvPicPr>
        <p:blipFill>
          <a:blip r:embed="rId4"/>
          <a:stretch>
            <a:fillRect/>
          </a:stretch>
        </p:blipFill>
        <p:spPr>
          <a:xfrm>
            <a:off x="8354074" y="2785133"/>
            <a:ext cx="3251200" cy="3251200"/>
          </a:xfrm>
          <a:prstGeom prst="rect">
            <a:avLst/>
          </a:prstGeom>
        </p:spPr>
      </p:pic>
    </p:spTree>
    <p:extLst>
      <p:ext uri="{BB962C8B-B14F-4D97-AF65-F5344CB8AC3E}">
        <p14:creationId xmlns:p14="http://schemas.microsoft.com/office/powerpoint/2010/main" val="179605014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27339" y="1309202"/>
            <a:ext cx="196367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laugh</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 / noun)</a:t>
            </a:r>
            <a:endParaRPr dirty="0">
              <a:latin typeface="Gill Sans MT" panose="020B0502020104020203" pitchFamily="34" charset="77"/>
            </a:endParaRPr>
          </a:p>
        </p:txBody>
      </p:sp>
      <p:sp>
        <p:nvSpPr>
          <p:cNvPr id="155" name="The was a tear in Freddie’s new school jumper."/>
          <p:cNvSpPr txBox="1"/>
          <p:nvPr/>
        </p:nvSpPr>
        <p:spPr>
          <a:xfrm>
            <a:off x="138986" y="653464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solidFill>
                  <a:schemeClr val="accent2"/>
                </a:solidFill>
                <a:latin typeface="Gill Sans MT" panose="020B0502020104020203" pitchFamily="34" charset="77"/>
              </a:rPr>
              <a:t>Tim </a:t>
            </a:r>
            <a:r>
              <a:rPr lang="en-GB" sz="4000" b="1" dirty="0">
                <a:solidFill>
                  <a:schemeClr val="accent2"/>
                </a:solidFill>
                <a:latin typeface="Gill Sans MT" panose="020B0502020104020203" pitchFamily="34" charset="77"/>
              </a:rPr>
              <a:t>laughed</a:t>
            </a:r>
            <a:r>
              <a:rPr lang="en-GB" sz="4000" dirty="0">
                <a:solidFill>
                  <a:schemeClr val="accent2"/>
                </a:solidFill>
                <a:latin typeface="Gill Sans MT" panose="020B0502020104020203" pitchFamily="34" charset="77"/>
              </a:rPr>
              <a:t> at Veer’s joke.</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laugh</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8BC909F2-CE4B-03EF-B95C-4A293A8D2E6B}"/>
              </a:ext>
            </a:extLst>
          </p:cNvPr>
          <p:cNvGraphicFramePr>
            <a:graphicFrameLocks noGrp="1"/>
          </p:cNvGraphicFramePr>
          <p:nvPr>
            <p:extLst>
              <p:ext uri="{D42A27DB-BD31-4B8C-83A1-F6EECF244321}">
                <p14:modId xmlns:p14="http://schemas.microsoft.com/office/powerpoint/2010/main" val="1305617398"/>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chuckle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cry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half</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pleasure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giggle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graph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loud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1D2A2124-71FB-72E0-04B5-D0A6A140CA6B}"/>
              </a:ext>
            </a:extLst>
          </p:cNvPr>
          <p:cNvPicPr>
            <a:picLocks noChangeAspect="1"/>
          </p:cNvPicPr>
          <p:nvPr/>
        </p:nvPicPr>
        <p:blipFill>
          <a:blip r:embed="rId4"/>
          <a:stretch>
            <a:fillRect/>
          </a:stretch>
        </p:blipFill>
        <p:spPr>
          <a:xfrm>
            <a:off x="8492220" y="2928775"/>
            <a:ext cx="3251200" cy="3251200"/>
          </a:xfrm>
          <a:prstGeom prst="rect">
            <a:avLst/>
          </a:prstGeom>
        </p:spPr>
      </p:pic>
      <p:sp>
        <p:nvSpPr>
          <p:cNvPr id="4" name="TextBox 3">
            <a:extLst>
              <a:ext uri="{FF2B5EF4-FFF2-40B4-BE49-F238E27FC236}">
                <a16:creationId xmlns:a16="http://schemas.microsoft.com/office/drawing/2014/main" id="{81CA1292-8ECD-B762-BDCE-B22BC2F149FD}"/>
              </a:ext>
            </a:extLst>
          </p:cNvPr>
          <p:cNvSpPr txBox="1"/>
          <p:nvPr/>
        </p:nvSpPr>
        <p:spPr>
          <a:xfrm>
            <a:off x="835155" y="4127767"/>
            <a:ext cx="6008670" cy="20723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3200" b="0" i="0" u="none" strike="noStrike" cap="none" spc="0" normalizeH="0" baseline="0" dirty="0">
                <a:ln>
                  <a:noFill/>
                </a:ln>
                <a:solidFill>
                  <a:srgbClr val="000000"/>
                </a:solidFill>
                <a:effectLst/>
                <a:uFillTx/>
                <a:latin typeface="Gill Sans MT" panose="020B0502020104020203" pitchFamily="34" charset="77"/>
                <a:sym typeface="Helvetica Light"/>
              </a:rPr>
              <a:t>When you laugh, you make a sound with your throat while smiling and show that you are happy or amused.</a:t>
            </a:r>
          </a:p>
        </p:txBody>
      </p:sp>
    </p:spTree>
    <p:extLst>
      <p:ext uri="{BB962C8B-B14F-4D97-AF65-F5344CB8AC3E}">
        <p14:creationId xmlns:p14="http://schemas.microsoft.com/office/powerpoint/2010/main" val="353166381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18534" y="1309202"/>
            <a:ext cx="1981312"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noisy</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359551" y="4393897"/>
            <a:ext cx="7336290"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A noisy person or thing makes a lot of loud or unpleasant noise.</a:t>
            </a:r>
          </a:p>
        </p:txBody>
      </p:sp>
      <p:sp>
        <p:nvSpPr>
          <p:cNvPr id="155" name="The was a tear in Freddie’s new school jumper."/>
          <p:cNvSpPr txBox="1"/>
          <p:nvPr/>
        </p:nvSpPr>
        <p:spPr>
          <a:xfrm>
            <a:off x="0" y="6247101"/>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classroom was a little bit </a:t>
            </a:r>
            <a:r>
              <a:rPr lang="en-GB" sz="4000" b="1" dirty="0">
                <a:latin typeface="Gill Sans MT" panose="020B0502020104020203" pitchFamily="34" charset="77"/>
              </a:rPr>
              <a:t>noisy.</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(nois-y)</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770801312"/>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boisterous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calm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very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rowdy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quiet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music</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sp>
        <p:nvSpPr>
          <p:cNvPr id="4" name="Grasshopper Word of the Day">
            <a:extLst>
              <a:ext uri="{FF2B5EF4-FFF2-40B4-BE49-F238E27FC236}">
                <a16:creationId xmlns:a16="http://schemas.microsoft.com/office/drawing/2014/main" id="{A2BAA8F9-5573-68DB-17C4-ED4683636EDC}"/>
              </a:ext>
            </a:extLst>
          </p:cNvPr>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pic>
        <p:nvPicPr>
          <p:cNvPr id="3" name="Picture 2">
            <a:extLst>
              <a:ext uri="{FF2B5EF4-FFF2-40B4-BE49-F238E27FC236}">
                <a16:creationId xmlns:a16="http://schemas.microsoft.com/office/drawing/2014/main" id="{02B0A1D6-8643-DAB4-D966-44E044351A31}"/>
              </a:ext>
            </a:extLst>
          </p:cNvPr>
          <p:cNvPicPr>
            <a:picLocks noChangeAspect="1"/>
          </p:cNvPicPr>
          <p:nvPr/>
        </p:nvPicPr>
        <p:blipFill>
          <a:blip r:embed="rId4"/>
          <a:stretch>
            <a:fillRect/>
          </a:stretch>
        </p:blipFill>
        <p:spPr>
          <a:xfrm>
            <a:off x="8751584" y="2456598"/>
            <a:ext cx="3251200" cy="3251200"/>
          </a:xfrm>
          <a:prstGeom prst="rect">
            <a:avLst/>
          </a:prstGeom>
        </p:spPr>
      </p:pic>
    </p:spTree>
    <p:extLst>
      <p:ext uri="{BB962C8B-B14F-4D97-AF65-F5344CB8AC3E}">
        <p14:creationId xmlns:p14="http://schemas.microsoft.com/office/powerpoint/2010/main" val="4182849549"/>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43398</TotalTime>
  <Words>1213</Words>
  <Application>Microsoft Macintosh PowerPoint</Application>
  <PresentationFormat>Custom</PresentationFormat>
  <Paragraphs>344</Paragraphs>
  <Slides>31</Slides>
  <Notes>31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Futura Medium</vt: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1821</cp:revision>
  <dcterms:modified xsi:type="dcterms:W3CDTF">2024-05-15T09:37:51Z</dcterms:modified>
</cp:coreProperties>
</file>